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4" r:id="rId4"/>
    <p:sldId id="265" r:id="rId5"/>
    <p:sldId id="261" r:id="rId6"/>
    <p:sldId id="262" r:id="rId7"/>
    <p:sldId id="266" r:id="rId8"/>
    <p:sldId id="269" r:id="rId9"/>
    <p:sldId id="270" r:id="rId10"/>
    <p:sldId id="267" r:id="rId11"/>
    <p:sldId id="272" r:id="rId12"/>
    <p:sldId id="273" r:id="rId13"/>
    <p:sldId id="271" r:id="rId14"/>
    <p:sldId id="268" r:id="rId15"/>
    <p:sldId id="274" r:id="rId16"/>
    <p:sldId id="275" r:id="rId17"/>
    <p:sldId id="263" r:id="rId18"/>
    <p:sldId id="258" r:id="rId19"/>
    <p:sldId id="276" r:id="rId20"/>
    <p:sldId id="277" r:id="rId21"/>
    <p:sldId id="278" r:id="rId22"/>
    <p:sldId id="279" r:id="rId23"/>
    <p:sldId id="259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xmlns:mc="http://schemas.openxmlformats.org/markup-compatibility/2006" xmlns:a14="http://schemas.microsoft.com/office/drawing/2010/main" val="000000" mc:Ignorable="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AFAFA" mc:Ignorable=""/>
          </a:solidFill>
          <a:ln w="1270" cap="rnd" cmpd="sng" algn="ctr">
            <a:solidFill>
              <a:srgbClr xmlns:mc="http://schemas.openxmlformats.org/markup-compatibility/2006" xmlns:a14="http://schemas.microsoft.com/office/drawing/2010/main" val="EAEAEA" mc:Ignorable=""/>
            </a:solidFill>
            <a:prstDash val="solid"/>
          </a:ln>
          <a:effectLst>
            <a:outerShdw blurRad="25000" dist="12700" dir="5400000" algn="t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AFAFA" mc:Ignorable=""/>
          </a:solidFill>
          <a:ln w="1270" cap="rnd" cmpd="sng" algn="ctr">
            <a:solidFill>
              <a:srgbClr xmlns:mc="http://schemas.openxmlformats.org/markup-compatibility/2006" xmlns:a14="http://schemas.microsoft.com/office/drawing/2010/main" val="EAEAEA" mc:Ignorable=""/>
            </a:solidFill>
            <a:prstDash val="solid"/>
          </a:ln>
          <a:effectLst>
            <a:outerShdw blurRad="28000" dist="12700" dir="54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44450" dist="381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xmlns:mc="http://schemas.openxmlformats.org/markup-compatibility/2006" xmlns:a14="http://schemas.microsoft.com/office/drawing/2010/main" val="000000" mc:Ignorable="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2ED87D-96B6-48C2-9D74-E4BB3FF763F7}" type="datetimeFigureOut">
              <a:rPr lang="en-US" smtClean="0"/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C35C67-C96C-4B73-B54A-F0A9CF711A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" TargetMode="External"/><Relationship Id="rId2" Type="http://schemas.openxmlformats.org/officeDocument/2006/relationships/hyperlink" Target="http://rctbank.ucsf.edu/BaT/html-files/glossa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://en.wikipedi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User Interaction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581400"/>
            <a:ext cx="5114778" cy="1101248"/>
          </a:xfrm>
        </p:spPr>
        <p:txBody>
          <a:bodyPr/>
          <a:lstStyle/>
          <a:p>
            <a:r>
              <a:rPr lang="en-US" dirty="0" smtClean="0"/>
              <a:t>By Brian Stoepker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big step: </a:t>
            </a:r>
            <a:r>
              <a:rPr lang="en-US" sz="4800" dirty="0" smtClean="0"/>
              <a:t>3D</a:t>
            </a:r>
            <a:endParaRPr lang="en-US" dirty="0" smtClean="0"/>
          </a:p>
          <a:p>
            <a:r>
              <a:rPr lang="en-US" dirty="0" smtClean="0"/>
              <a:t>Nintendo’s approach: Virtual Boy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Released in 1995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252751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big step: </a:t>
            </a:r>
            <a:r>
              <a:rPr lang="en-US" sz="4800" dirty="0" smtClean="0"/>
              <a:t>3D</a:t>
            </a:r>
            <a:endParaRPr lang="en-US" dirty="0" smtClean="0"/>
          </a:p>
          <a:p>
            <a:r>
              <a:rPr lang="en-US" dirty="0" smtClean="0"/>
              <a:t>Nintendo’s approach: </a:t>
            </a:r>
            <a:r>
              <a:rPr lang="en-US" strike="sngStrike" dirty="0" smtClean="0"/>
              <a:t>Virtual Boy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Released in 1995</a:t>
            </a:r>
          </a:p>
          <a:p>
            <a:r>
              <a:rPr lang="en-US" dirty="0" smtClean="0"/>
              <a:t>Epic failure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2527518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873145"/>
            <a:ext cx="4114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52800"/>
            <a:ext cx="4038600" cy="282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 immersion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781800" cy="4846320"/>
          </a:xfrm>
        </p:spPr>
        <p:txBody>
          <a:bodyPr/>
          <a:lstStyle/>
          <a:p>
            <a:r>
              <a:rPr lang="en-US" dirty="0"/>
              <a:t>The first big step: </a:t>
            </a:r>
            <a:r>
              <a:rPr lang="en-US" sz="4800" dirty="0" smtClean="0"/>
              <a:t>3D</a:t>
            </a:r>
          </a:p>
          <a:p>
            <a:r>
              <a:rPr lang="en-US" dirty="0" smtClean="0"/>
              <a:t>Nintendo’s </a:t>
            </a:r>
            <a:r>
              <a:rPr lang="en-US" i="1" dirty="0" smtClean="0"/>
              <a:t>better</a:t>
            </a:r>
            <a:r>
              <a:rPr lang="en-US" dirty="0" smtClean="0"/>
              <a:t> approach: Nintendo 64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Released in 1996</a:t>
            </a:r>
          </a:p>
          <a:p>
            <a:r>
              <a:rPr lang="en-US" dirty="0" smtClean="0"/>
              <a:t>Well designed controller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Except that you need 3 hands</a:t>
            </a:r>
          </a:p>
        </p:txBody>
      </p:sp>
    </p:spTree>
    <p:extLst>
      <p:ext uri="{BB962C8B-B14F-4D97-AF65-F5344CB8AC3E}">
        <p14:creationId xmlns:p14="http://schemas.microsoft.com/office/powerpoint/2010/main" val="35267937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924800" cy="1143000"/>
          </a:xfrm>
        </p:spPr>
        <p:txBody>
          <a:bodyPr/>
          <a:lstStyle/>
          <a:p>
            <a:pPr algn="ctr"/>
            <a:r>
              <a:rPr lang="en-US" dirty="0" smtClean="0"/>
              <a:t>The Difference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774208" cy="2768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05200"/>
            <a:ext cx="3962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95800"/>
            <a:ext cx="282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Mario Tennis (Virtual Boy)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059668"/>
            <a:ext cx="208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Mario Tennis (N64)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immersion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Sega’s approach: Dreamcast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Basically the same idea as N64, only much later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Released in 1999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Uses discs instead of cartridges</a:t>
            </a:r>
          </a:p>
          <a:p>
            <a:r>
              <a:rPr lang="en-US" dirty="0" smtClean="0"/>
              <a:t>First console to have online play (kind of)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5638324" cy="30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Sensitive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a player to perform actions that can’t be done in normal circumstances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40132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791200"/>
            <a:ext cx="29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Conker’s</a:t>
            </a:r>
            <a:r>
              <a:rPr lang="en-US" dirty="0" smtClean="0"/>
              <a:t> Bad Fur Day (N64)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Sensitive controls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32" y="3505200"/>
            <a:ext cx="2774068" cy="30793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199"/>
            <a:ext cx="4267200" cy="3189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953000"/>
            <a:ext cx="351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Resident Evil 4 (</a:t>
            </a:r>
            <a:r>
              <a:rPr lang="en-US" dirty="0" err="1" smtClean="0"/>
              <a:t>Gamecube</a:t>
            </a:r>
            <a:r>
              <a:rPr lang="en-US" dirty="0" smtClean="0"/>
              <a:t>/PS2)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093107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God of War (PS2)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“fully Destructible”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basically blow everything up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Simpsons Road Rage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Recently: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 Faction: </a:t>
            </a:r>
            <a:r>
              <a:rPr lang="en-US" dirty="0" smtClean="0">
                <a:solidFill>
                  <a:schemeClr val="tx1"/>
                </a:solidFill>
              </a:rPr>
              <a:t>Guerrilla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Battlefield: Bad Company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Miner Wars (MMO in development)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Company of Heroes (shown above)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3611880" cy="27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Sony and Microsoft mostly just beefed up their hardware, Nintendo has taken the approach of increased interactivity to capture the casual gaming market…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…with great success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Nintendo 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screens allow a HUD or mini-map to be shown without it getting in the way</a:t>
            </a:r>
          </a:p>
          <a:p>
            <a:r>
              <a:rPr lang="en-US" dirty="0" smtClean="0"/>
              <a:t>Touch screen and microphone to make players feel more immerged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Released in November 2004; 126 million sold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user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situation in which the effect of one explanatory variable on the outcome is affected by the value of a second explanatory 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Nintendo </a:t>
            </a:r>
            <a:r>
              <a:rPr lang="en-US" dirty="0" err="1" smtClean="0"/>
              <a:t>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new controller design</a:t>
            </a:r>
          </a:p>
          <a:p>
            <a:r>
              <a:rPr lang="en-US" dirty="0" smtClean="0"/>
              <a:t>Attachments allow for different controllers to be developed</a:t>
            </a:r>
          </a:p>
          <a:p>
            <a:r>
              <a:rPr lang="en-US" dirty="0" smtClean="0"/>
              <a:t>Gyroscope and infrared camera detect movement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Released in November 2006, 68 million sold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1914525" cy="225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284423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01040"/>
          </a:xfrm>
        </p:spPr>
        <p:txBody>
          <a:bodyPr/>
          <a:lstStyle/>
          <a:p>
            <a:r>
              <a:rPr lang="en-US" dirty="0" smtClean="0"/>
              <a:t>XBOX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105400"/>
          </a:xfrm>
        </p:spPr>
        <p:txBody>
          <a:bodyPr/>
          <a:lstStyle/>
          <a:p>
            <a:r>
              <a:rPr lang="en-US" dirty="0" smtClean="0"/>
              <a:t>Online gameplay rivals PC</a:t>
            </a:r>
          </a:p>
          <a:p>
            <a:r>
              <a:rPr lang="en-US" dirty="0" smtClean="0"/>
              <a:t>Headset and controller used instead of keyboard and mouse to make players feel like they’re in the heat of the action</a:t>
            </a:r>
          </a:p>
          <a:p>
            <a:r>
              <a:rPr lang="en-US" dirty="0" smtClean="0"/>
              <a:t>Most successful with first person shooters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Released in November 2005; 39 million sold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6" y="3505201"/>
            <a:ext cx="3925043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3505200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of Duty:</a:t>
            </a:r>
          </a:p>
          <a:p>
            <a:r>
              <a:rPr lang="en-US" dirty="0" smtClean="0"/>
              <a:t>Modern Warfare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Music-Based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the player with an instrument, microphone, dance pad, etc.</a:t>
            </a:r>
          </a:p>
          <a:p>
            <a:r>
              <a:rPr lang="en-US" dirty="0" smtClean="0"/>
              <a:t>Players get into the music and in turn get into the game</a:t>
            </a:r>
          </a:p>
          <a:p>
            <a:r>
              <a:rPr lang="en-US" dirty="0" smtClean="0"/>
              <a:t>Dance </a:t>
            </a:r>
            <a:r>
              <a:rPr lang="en-US" dirty="0" err="1" smtClean="0"/>
              <a:t>Dance</a:t>
            </a:r>
            <a:r>
              <a:rPr lang="en-US" dirty="0" smtClean="0"/>
              <a:t> Revolution</a:t>
            </a:r>
          </a:p>
          <a:p>
            <a:r>
              <a:rPr lang="en-US" dirty="0" smtClean="0"/>
              <a:t>Guitar Hero</a:t>
            </a:r>
          </a:p>
          <a:p>
            <a:r>
              <a:rPr lang="en-US" dirty="0" smtClean="0"/>
              <a:t>Rock Band</a:t>
            </a:r>
          </a:p>
          <a:p>
            <a:r>
              <a:rPr lang="en-US" dirty="0" err="1" smtClean="0"/>
              <a:t>StepMania</a:t>
            </a:r>
            <a:endParaRPr lang="en-US" dirty="0" smtClean="0"/>
          </a:p>
          <a:p>
            <a:r>
              <a:rPr lang="en-US" dirty="0" smtClean="0"/>
              <a:t>American Idol (or other karaoke games)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Interactivity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Natal: Meet Milo</a:t>
            </a:r>
          </a:p>
          <a:p>
            <a:pPr lvl="1"/>
            <a:r>
              <a:rPr lang="en-US" dirty="0" smtClean="0"/>
              <a:t>More human-like NPCs</a:t>
            </a:r>
          </a:p>
          <a:p>
            <a:pPr lvl="1"/>
            <a:r>
              <a:rPr lang="en-US" dirty="0" smtClean="0"/>
              <a:t>No HUD</a:t>
            </a:r>
          </a:p>
          <a:p>
            <a:pPr lvl="1"/>
            <a:r>
              <a:rPr lang="en-US" dirty="0" smtClean="0"/>
              <a:t>Camera used to accurately track player movement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429000"/>
            <a:ext cx="3733800" cy="30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8463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rctbank.ucsf.edu/BaT/html-files/glossary.html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http://images.google.com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http://en.wikipedia.org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3505200" cy="26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user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situation in which the effect of one explanatory variable on the outcome is affected by the value of a second </a:t>
            </a:r>
            <a:r>
              <a:rPr lang="en-US" dirty="0" smtClean="0"/>
              <a:t>explanatory </a:t>
            </a:r>
            <a:r>
              <a:rPr lang="en-US" dirty="0"/>
              <a:t>variable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user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situation in which the effect of one explanatory variable on the outcome is affected by the value of a second </a:t>
            </a:r>
            <a:r>
              <a:rPr lang="en-US" dirty="0" smtClean="0"/>
              <a:t>explanatory </a:t>
            </a:r>
            <a:r>
              <a:rPr lang="en-US" dirty="0"/>
              <a:t>variable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What?</a:t>
            </a:r>
          </a:p>
          <a:p>
            <a:r>
              <a:rPr lang="en-US" dirty="0" smtClean="0"/>
              <a:t>Since we’re focusing on gaming we can be more specific…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player’s ability to affect what happens in the game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 immerged into the game the player feels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4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Focus on Player Interaction?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239000" cy="3964577"/>
          </a:xfrm>
        </p:spPr>
        <p:txBody>
          <a:bodyPr/>
          <a:lstStyle/>
          <a:p>
            <a:r>
              <a:rPr lang="en-US" dirty="0" smtClean="0"/>
              <a:t>Players want to feel immerged in the game!</a:t>
            </a:r>
          </a:p>
          <a:p>
            <a:r>
              <a:rPr lang="en-US" dirty="0" smtClean="0"/>
              <a:t>Many players want to be able to affect their environment as much as possible</a:t>
            </a:r>
          </a:p>
          <a:p>
            <a:r>
              <a:rPr lang="en-US" dirty="0" smtClean="0"/>
              <a:t>More variety of interaction means more gameplay variety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 you can do MORE STUFF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4038600" cy="41657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2057400"/>
            <a:ext cx="3201151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4-directional pad or joystick</a:t>
            </a:r>
          </a:p>
          <a:p>
            <a:r>
              <a:rPr lang="en-US" dirty="0" smtClean="0"/>
              <a:t>Buttons!</a:t>
            </a:r>
          </a:p>
          <a:p>
            <a:r>
              <a:rPr lang="en-US" dirty="0" smtClean="0"/>
              <a:t>Character movement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Giving the players more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was to give players the ability to do more than move and occasionally jump or even punch…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Giving the players more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/>
          <a:lstStyle/>
          <a:p>
            <a:r>
              <a:rPr lang="en-US" dirty="0" smtClean="0"/>
              <a:t>The next step was to give players the ability to do more than move and occasionally jump or even punch…</a:t>
            </a:r>
          </a:p>
          <a:p>
            <a:r>
              <a:rPr lang="en-US" dirty="0" smtClean="0"/>
              <a:t>Attack combos</a:t>
            </a:r>
          </a:p>
          <a:p>
            <a:r>
              <a:rPr lang="en-US" dirty="0" smtClean="0"/>
              <a:t>Multiple weapons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3390900" cy="254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2886" y="5215821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Street Fighter II for SNES</a:t>
            </a:r>
          </a:p>
        </p:txBody>
      </p:sp>
    </p:spTree>
    <p:extLst>
      <p:ext uri="{BB962C8B-B14F-4D97-AF65-F5344CB8AC3E}">
        <p14:creationId xmlns:p14="http://schemas.microsoft.com/office/powerpoint/2010/main" val="98190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Giving the players more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/>
          <a:lstStyle/>
          <a:p>
            <a:r>
              <a:rPr lang="en-US" dirty="0" smtClean="0"/>
              <a:t>The next step was to give players the ability to do more than move and occasionally jump or even punch…</a:t>
            </a:r>
          </a:p>
          <a:p>
            <a:r>
              <a:rPr lang="en-US" dirty="0" smtClean="0"/>
              <a:t>Attack combos</a:t>
            </a:r>
          </a:p>
          <a:p>
            <a:r>
              <a:rPr lang="en-US" dirty="0" smtClean="0"/>
              <a:t>Multiple weapons</a:t>
            </a:r>
          </a:p>
          <a:p>
            <a:r>
              <a:rPr lang="en-US" dirty="0" smtClean="0"/>
              <a:t>More buttons!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7000"/>
            <a:ext cx="3390900" cy="254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2886" y="5215821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Street Fighter II for SNES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89884"/>
            <a:ext cx="1990537" cy="1990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52796"/>
            <a:ext cx="2286000" cy="11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Pushpin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65E9C" mc:Ignorable=""/>
      </a:dk2>
      <a:lt2>
        <a:srgbClr xmlns:mc="http://schemas.openxmlformats.org/markup-compatibility/2006" xmlns:a14="http://schemas.microsoft.com/office/drawing/2010/main" val="CCDDEA" mc:Ignorable=""/>
      </a:lt2>
      <a:accent1>
        <a:srgbClr xmlns:mc="http://schemas.openxmlformats.org/markup-compatibility/2006" xmlns:a14="http://schemas.microsoft.com/office/drawing/2010/main" val="FDA023" mc:Ignorable=""/>
      </a:accent1>
      <a:accent2>
        <a:srgbClr xmlns:mc="http://schemas.openxmlformats.org/markup-compatibility/2006" xmlns:a14="http://schemas.microsoft.com/office/drawing/2010/main" val="AA2B1E" mc:Ignorable=""/>
      </a:accent2>
      <a:accent3>
        <a:srgbClr xmlns:mc="http://schemas.openxmlformats.org/markup-compatibility/2006" xmlns:a14="http://schemas.microsoft.com/office/drawing/2010/main" val="71685C" mc:Ignorable=""/>
      </a:accent3>
      <a:accent4>
        <a:srgbClr xmlns:mc="http://schemas.openxmlformats.org/markup-compatibility/2006" xmlns:a14="http://schemas.microsoft.com/office/drawing/2010/main" val="64A73B" mc:Ignorable=""/>
      </a:accent4>
      <a:accent5>
        <a:srgbClr xmlns:mc="http://schemas.openxmlformats.org/markup-compatibility/2006" xmlns:a14="http://schemas.microsoft.com/office/drawing/2010/main" val="EB5605" mc:Ignorable=""/>
      </a:accent5>
      <a:accent6>
        <a:srgbClr xmlns:mc="http://schemas.openxmlformats.org/markup-compatibility/2006" xmlns:a14="http://schemas.microsoft.com/office/drawing/2010/main" val="B9CA1A" mc:Ignorable=""/>
      </a:accent6>
      <a:hlink>
        <a:srgbClr xmlns:mc="http://schemas.openxmlformats.org/markup-compatibility/2006" xmlns:a14="http://schemas.microsoft.com/office/drawing/2010/main" val="D83E2C" mc:Ignorable=""/>
      </a:hlink>
      <a:folHlink>
        <a:srgbClr xmlns:mc="http://schemas.openxmlformats.org/markup-compatibility/2006" xmlns:a14="http://schemas.microsoft.com/office/drawing/2010/main" val="ED7D27" mc:Ignorable="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684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Opulent</vt:lpstr>
      <vt:lpstr>User Interaction</vt:lpstr>
      <vt:lpstr>What is user interaction?</vt:lpstr>
      <vt:lpstr>What is user interaction?</vt:lpstr>
      <vt:lpstr>What is user interaction?</vt:lpstr>
      <vt:lpstr>Why Focus on Player Interaction?</vt:lpstr>
      <vt:lpstr>Basic Interaction</vt:lpstr>
      <vt:lpstr>Giving the players more options</vt:lpstr>
      <vt:lpstr>Giving the players more options</vt:lpstr>
      <vt:lpstr>Giving the players more options</vt:lpstr>
      <vt:lpstr>Advancing immersion</vt:lpstr>
      <vt:lpstr>Advancing immersion</vt:lpstr>
      <vt:lpstr>Advancing immersion</vt:lpstr>
      <vt:lpstr>The Difference</vt:lpstr>
      <vt:lpstr>Advancing immersion</vt:lpstr>
      <vt:lpstr>Context Sensitive controls</vt:lpstr>
      <vt:lpstr>Context Sensitive controls</vt:lpstr>
      <vt:lpstr>“fully Destructible”</vt:lpstr>
      <vt:lpstr>A New Generation</vt:lpstr>
      <vt:lpstr>Nintendo DS</vt:lpstr>
      <vt:lpstr>Nintendo wii</vt:lpstr>
      <vt:lpstr>XBOX 360</vt:lpstr>
      <vt:lpstr>Music-Based games</vt:lpstr>
      <vt:lpstr>The future of Interactivity</vt:lpstr>
      <vt:lpstr>Bibliography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24</cp:revision>
  <dcterms:created xsi:type="dcterms:W3CDTF">2010-04-02T14:51:12Z</dcterms:created>
  <dcterms:modified xsi:type="dcterms:W3CDTF">2010-04-02T18:32:47Z</dcterms:modified>
</cp:coreProperties>
</file>